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52" r:id="rId3"/>
    <p:sldId id="314" r:id="rId4"/>
    <p:sldId id="315" r:id="rId5"/>
    <p:sldId id="332" r:id="rId6"/>
    <p:sldId id="333" r:id="rId7"/>
    <p:sldId id="316" r:id="rId8"/>
    <p:sldId id="334" r:id="rId9"/>
    <p:sldId id="328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290" r:id="rId28"/>
    <p:sldId id="291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4" autoAdjust="0"/>
    <p:restoredTop sz="91382" autoAdjust="0"/>
  </p:normalViewPr>
  <p:slideViewPr>
    <p:cSldViewPr snapToGrid="0">
      <p:cViewPr varScale="1">
        <p:scale>
          <a:sx n="49" d="100"/>
          <a:sy n="49" d="100"/>
        </p:scale>
        <p:origin x="696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6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7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62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4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8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8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05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7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02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44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8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2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0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9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9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10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6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4358" y="339089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1966913"/>
            <a:ext cx="7408061" cy="1728784"/>
          </a:xfrm>
          <a:prstGeom prst="rect">
            <a:avLst/>
          </a:prstGeom>
        </p:spPr>
        <p:txBody>
          <a:bodyPr wrap="square">
            <a:prstTxWarp prst="textCurveDown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r>
              <a:rPr lang="en-US" sz="3600" b="1" i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741" y="5832668"/>
            <a:ext cx="1200151" cy="120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304" y="3155428"/>
            <a:ext cx="293709" cy="235469"/>
          </a:xfrm>
          <a:prstGeom prst="rect">
            <a:avLst/>
          </a:prstGeom>
        </p:spPr>
      </p:pic>
      <p:pic>
        <p:nvPicPr>
          <p:cNvPr id="1028" name="Picture 4" descr="C:\Users\Administrator\Desktop\ằ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457702" cy="1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38" y="5506321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0" y="109835"/>
            <a:ext cx="5253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 </a:t>
            </a:r>
            <a:r>
              <a:rPr lang="vi-VN" sz="2400" b="1" dirty="0" smtClean="0">
                <a:solidFill>
                  <a:srgbClr val="FF0000"/>
                </a:solidFill>
              </a:rPr>
              <a:t>Hoạt động Đọc nhạc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vi-VN" sz="2400" i="1" dirty="0" smtClean="0"/>
              <a:t>Hát </a:t>
            </a:r>
            <a:r>
              <a:rPr lang="vi-VN" sz="2400" i="1" dirty="0"/>
              <a:t>cùng Đô – Rê – Mi – Pha – Son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443538" y="109835"/>
            <a:ext cx="6666633" cy="523220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Trò chơi: “Những phím đàn vui nhộn”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038" y="845788"/>
            <a:ext cx="11810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5 HS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bạn mang tên 1 phím đàn Đô – Rê – Mi – Pha –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Son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i="1" dirty="0" smtClean="0"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phím đàn tên gì thì bạn đó nhún xuống 1 cái và đứng lên. 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Administrator\Desktop\4 not d r m f s ca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462"/>
            <a:ext cx="12110171" cy="54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 rot="20984587">
            <a:off x="4412587" y="6121055"/>
            <a:ext cx="1797617" cy="612920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ĐỒ</a:t>
            </a:r>
            <a:endParaRPr lang="en-US" sz="3200" b="1" dirty="0"/>
          </a:p>
        </p:txBody>
      </p:sp>
      <p:sp>
        <p:nvSpPr>
          <p:cNvPr id="17" name="Flowchart: Process 16">
            <a:hlinkClick r:id="rId4" action="ppaction://hlinksldjump"/>
          </p:cNvPr>
          <p:cNvSpPr/>
          <p:nvPr/>
        </p:nvSpPr>
        <p:spPr>
          <a:xfrm rot="20859301">
            <a:off x="6211666" y="5471744"/>
            <a:ext cx="1695399" cy="487176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RÊ</a:t>
            </a:r>
            <a:endParaRPr lang="en-US" sz="3200" b="1" dirty="0"/>
          </a:p>
        </p:txBody>
      </p:sp>
      <p:sp>
        <p:nvSpPr>
          <p:cNvPr id="18" name="Flowchart: Process 17"/>
          <p:cNvSpPr/>
          <p:nvPr/>
        </p:nvSpPr>
        <p:spPr>
          <a:xfrm rot="20552341">
            <a:off x="7967039" y="4781002"/>
            <a:ext cx="1656430" cy="437646"/>
          </a:xfrm>
          <a:prstGeom prst="flowChart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hlinkClick r:id="rId5" action="ppaction://hlinksldjump"/>
              </a:rPr>
              <a:t>MI</a:t>
            </a:r>
            <a:endParaRPr lang="en-US" sz="3200" b="1" dirty="0"/>
          </a:p>
        </p:txBody>
      </p:sp>
      <p:sp>
        <p:nvSpPr>
          <p:cNvPr id="19" name="Flowchart: Process 18"/>
          <p:cNvSpPr/>
          <p:nvPr/>
        </p:nvSpPr>
        <p:spPr>
          <a:xfrm rot="20209160">
            <a:off x="9636406" y="4150546"/>
            <a:ext cx="1219985" cy="499573"/>
          </a:xfrm>
          <a:prstGeom prst="flowChartProces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PHA</a:t>
            </a:r>
            <a:endParaRPr lang="en-US" sz="3200" b="1" dirty="0"/>
          </a:p>
        </p:txBody>
      </p:sp>
      <p:sp>
        <p:nvSpPr>
          <p:cNvPr id="20" name="Flowchart: Process 19"/>
          <p:cNvSpPr/>
          <p:nvPr/>
        </p:nvSpPr>
        <p:spPr>
          <a:xfrm rot="20353175">
            <a:off x="10828333" y="3397623"/>
            <a:ext cx="1325267" cy="420336"/>
          </a:xfrm>
          <a:prstGeom prst="flowChartProcess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361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1" y="2347260"/>
            <a:ext cx="4733924" cy="4595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1" y="0"/>
            <a:ext cx="1971675" cy="250190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5077902"/>
            <a:ext cx="3291839" cy="18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2779995"/>
            <a:ext cx="4733924" cy="4595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88" y="0"/>
            <a:ext cx="2349500" cy="210185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5077902"/>
            <a:ext cx="3291839" cy="18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3028950"/>
            <a:ext cx="4733924" cy="4595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06" y="0"/>
            <a:ext cx="2097881" cy="25019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5077902"/>
            <a:ext cx="3291839" cy="18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3043237"/>
            <a:ext cx="4733924" cy="4595813"/>
          </a:xfrm>
          <a:prstGeom prst="rect">
            <a:avLst/>
          </a:prstGeom>
        </p:spPr>
      </p:pic>
      <p:pic>
        <p:nvPicPr>
          <p:cNvPr id="4098" name="Picture 2" descr="C:\Users\Administrator\Desktop\4 PH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-28575"/>
            <a:ext cx="1704975" cy="280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5077902"/>
            <a:ext cx="3291839" cy="18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2843213"/>
            <a:ext cx="4733924" cy="45958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19" y="0"/>
            <a:ext cx="2157412" cy="250031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21" y="4998273"/>
            <a:ext cx="3825240" cy="18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0"/>
            <a:ext cx="686276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377"/>
            <a:ext cx="6800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FF0000"/>
                </a:solidFill>
              </a:rPr>
              <a:t>? 2 người bạn mới của Đô – Rê – Mi là ai?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vi-VN" sz="2400" i="1" dirty="0">
                <a:solidFill>
                  <a:srgbClr val="FF0000"/>
                </a:solidFill>
              </a:rPr>
              <a:t>+ GV đàn và giới thiệu cho HS đây là hai bạn mới  đến với  bạn Đô Rê Mi</a:t>
            </a:r>
            <a:r>
              <a:rPr lang="vi-VN" sz="2400" i="1" dirty="0" smtClean="0">
                <a:solidFill>
                  <a:srgbClr val="FF0000"/>
                </a:solidFill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nốt</a:t>
            </a:r>
            <a:r>
              <a:rPr lang="en-US" sz="2400" i="1" dirty="0" smtClean="0">
                <a:solidFill>
                  <a:srgbClr val="FF0000"/>
                </a:solidFill>
              </a:rPr>
              <a:t> PHA-SOL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3" y="2357438"/>
            <a:ext cx="2621302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18" y="2085976"/>
            <a:ext cx="19478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1" y="500062"/>
            <a:ext cx="4019549" cy="60721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8498"/>
            <a:ext cx="94083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FF0000"/>
                </a:solidFill>
              </a:rPr>
              <a:t>GV </a:t>
            </a:r>
            <a:r>
              <a:rPr lang="pt-BR" sz="3200" i="1" dirty="0" smtClean="0">
                <a:solidFill>
                  <a:srgbClr val="FF0000"/>
                </a:solidFill>
              </a:rPr>
              <a:t>cho </a:t>
            </a:r>
            <a:r>
              <a:rPr lang="pt-BR" sz="3200" i="1" dirty="0">
                <a:solidFill>
                  <a:srgbClr val="FF0000"/>
                </a:solidFill>
              </a:rPr>
              <a:t>nghe giai điệu 1 lần (chỉ </a:t>
            </a:r>
            <a:r>
              <a:rPr lang="vi-VN" sz="3200" i="1" dirty="0">
                <a:solidFill>
                  <a:srgbClr val="FF0000"/>
                </a:solidFill>
              </a:rPr>
              <a:t> vào các </a:t>
            </a:r>
            <a:r>
              <a:rPr lang="pt-BR" sz="3200" i="1" dirty="0">
                <a:solidFill>
                  <a:srgbClr val="FF0000"/>
                </a:solidFill>
              </a:rPr>
              <a:t>nốt  nhạc khi giai điệu vang lên), và yêu cầu HS nhẩm theo</a:t>
            </a:r>
            <a:endParaRPr lang="en-US" sz="3200" i="1" dirty="0">
              <a:solidFill>
                <a:srgbClr val="FF0000"/>
              </a:solidFill>
            </a:endParaRPr>
          </a:p>
          <a:p>
            <a:r>
              <a:rPr lang="pt-BR" sz="3200" i="1" dirty="0">
                <a:solidFill>
                  <a:srgbClr val="FF0000"/>
                </a:solidFill>
              </a:rPr>
              <a:t>? Trong bài đọc nhạc nốt nào ngân dài hơn?</a:t>
            </a:r>
            <a:endParaRPr lang="en-US" sz="3200" i="1" dirty="0">
              <a:solidFill>
                <a:srgbClr val="FF0000"/>
              </a:solidFill>
            </a:endParaRPr>
          </a:p>
          <a:p>
            <a:r>
              <a:rPr lang="pt-BR" sz="3200" i="1" dirty="0">
                <a:solidFill>
                  <a:srgbClr val="FF0000"/>
                </a:solidFill>
              </a:rPr>
              <a:t>? Nêu cảm nhận về giai điệu bài đọc nhạc.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1774"/>
            <a:ext cx="8172450" cy="3971925"/>
          </a:xfrm>
          <a:prstGeom prst="rect">
            <a:avLst/>
          </a:prstGeom>
        </p:spPr>
      </p:pic>
      <p:pic>
        <p:nvPicPr>
          <p:cNvPr id="10" name="CA BAI DOC NHAC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1825" y="566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1" y="0"/>
            <a:ext cx="4019549" cy="6572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326"/>
            <a:ext cx="8172450" cy="5286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7500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solidFill>
                  <a:srgbClr val="FF0000"/>
                </a:solidFill>
              </a:rPr>
              <a:t>- GV chỉ từng nốt đọc và cho HS đọc theo tên nốt và lời </a:t>
            </a:r>
            <a:r>
              <a:rPr lang="vi-VN" sz="2800" i="1" dirty="0" smtClean="0">
                <a:solidFill>
                  <a:srgbClr val="FF0000"/>
                </a:solidFill>
              </a:rPr>
              <a:t>ca.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vi-VN" sz="2800" i="1" dirty="0" smtClean="0">
                <a:solidFill>
                  <a:srgbClr val="FF0000"/>
                </a:solidFill>
              </a:rPr>
              <a:t>đọc </a:t>
            </a:r>
            <a:r>
              <a:rPr lang="vi-VN" sz="2800" i="1" dirty="0">
                <a:solidFill>
                  <a:srgbClr val="FF0000"/>
                </a:solidFill>
              </a:rPr>
              <a:t>theo tiết tấu.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2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648200" cy="6572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841" y="386834"/>
            <a:ext cx="6997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+mj-lt"/>
              </a:rPr>
              <a:t>Đọc </a:t>
            </a:r>
            <a:r>
              <a:rPr lang="en-US" sz="3600" i="1" dirty="0" err="1" smtClean="0">
                <a:solidFill>
                  <a:srgbClr val="FF0000"/>
                </a:solidFill>
                <a:latin typeface="+mj-lt"/>
              </a:rPr>
              <a:t>mẫu</a:t>
            </a:r>
            <a:r>
              <a:rPr lang="en-US" sz="3600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tên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nốt và bắt nhịp cho HS đọc câu 1</a:t>
            </a:r>
            <a:endParaRPr lang="en-US" sz="3600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574467" y="2776651"/>
            <a:ext cx="7397959" cy="20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44795" y="2069066"/>
            <a:ext cx="1628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i="1" dirty="0">
                <a:solidFill>
                  <a:srgbClr val="000066"/>
                </a:solidFill>
              </a:rPr>
              <a:t>câu 1</a:t>
            </a:r>
            <a:endParaRPr lang="en-US" sz="4400" b="1" dirty="0">
              <a:solidFill>
                <a:srgbClr val="000066"/>
              </a:solidFill>
            </a:endParaRPr>
          </a:p>
        </p:txBody>
      </p:sp>
      <p:pic>
        <p:nvPicPr>
          <p:cNvPr id="8" name="c1 doc n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8325" y="543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2086927"/>
            <a:ext cx="2331591" cy="1430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07323"/>
            <a:ext cx="2686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66"/>
                </a:solidFill>
              </a:rPr>
              <a:t>TRÒ CHƠI: </a:t>
            </a:r>
            <a:r>
              <a:rPr lang="en-US" sz="3200" i="1" dirty="0" err="1" smtClean="0">
                <a:solidFill>
                  <a:srgbClr val="FF0000"/>
                </a:solidFill>
              </a:rPr>
              <a:t>sắm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vai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gia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đình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nhà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Gà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00" y="4786313"/>
            <a:ext cx="4729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Hãy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nghe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âm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thanh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smtClean="0">
                <a:solidFill>
                  <a:srgbClr val="000066"/>
                </a:solidFill>
              </a:rPr>
              <a:t>GÀ BỐ-GÀ MẸ </a:t>
            </a:r>
            <a:r>
              <a:rPr lang="en-US" sz="2800" b="1" i="1" dirty="0" err="1" smtClean="0">
                <a:solidFill>
                  <a:srgbClr val="000066"/>
                </a:solidFill>
              </a:rPr>
              <a:t>và</a:t>
            </a:r>
            <a:r>
              <a:rPr lang="en-US" sz="2800" b="1" i="1" dirty="0" smtClean="0">
                <a:solidFill>
                  <a:srgbClr val="000066"/>
                </a:solidFill>
              </a:rPr>
              <a:t> GÀ CON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sau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đó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bắt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trước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âm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thanh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đó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6029" y="2340589"/>
            <a:ext cx="225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BỐ:</a:t>
            </a:r>
            <a:r>
              <a:rPr lang="en-US" sz="2400" b="1" i="1" dirty="0" smtClean="0">
                <a:solidFill>
                  <a:srgbClr val="FF0000"/>
                </a:solidFill>
              </a:rPr>
              <a:t> Ò Ó O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O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388" y="2954653"/>
            <a:ext cx="390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MẸ:</a:t>
            </a:r>
            <a:r>
              <a:rPr lang="en-US" sz="2400" b="1" i="1" dirty="0" smtClean="0">
                <a:solidFill>
                  <a:srgbClr val="FF0000"/>
                </a:solidFill>
              </a:rPr>
              <a:t> CỤC TÁC-CỤC TÁC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1804" y="4776491"/>
            <a:ext cx="264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GÀ CON:</a:t>
            </a:r>
            <a:r>
              <a:rPr lang="en-US" sz="2400" b="1" i="1" dirty="0" smtClean="0">
                <a:solidFill>
                  <a:srgbClr val="FF0000"/>
                </a:solidFill>
              </a:rPr>
              <a:t> CHÍP-CHÍP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" name="GA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3917" y="5238156"/>
            <a:ext cx="609600" cy="609600"/>
          </a:xfrm>
          <a:prstGeom prst="rect">
            <a:avLst/>
          </a:prstGeom>
        </p:spPr>
      </p:pic>
      <p:pic>
        <p:nvPicPr>
          <p:cNvPr id="2" name="2 GA ME K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9663" y="280671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064" y="3185485"/>
            <a:ext cx="1568568" cy="1086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67" y="4680906"/>
            <a:ext cx="1355323" cy="1198281"/>
          </a:xfrm>
          <a:prstGeom prst="rect">
            <a:avLst/>
          </a:prstGeom>
        </p:spPr>
      </p:pic>
      <p:pic>
        <p:nvPicPr>
          <p:cNvPr id="12" name="2 ga mai ke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77325" y="3416318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9826883">
            <a:off x="338647" y="218309"/>
            <a:ext cx="1751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648200" cy="6572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841" y="386834"/>
            <a:ext cx="6997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  <a:latin typeface="+mj-lt"/>
              </a:rPr>
              <a:t>Đọc </a:t>
            </a:r>
            <a:r>
              <a:rPr lang="en-US" sz="3600" i="1" dirty="0" err="1" smtClean="0">
                <a:solidFill>
                  <a:srgbClr val="FF0000"/>
                </a:solidFill>
                <a:latin typeface="+mj-lt"/>
              </a:rPr>
              <a:t>mẫu</a:t>
            </a:r>
            <a:r>
              <a:rPr lang="en-US" sz="3600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i="1" dirty="0" smtClean="0">
                <a:solidFill>
                  <a:srgbClr val="FF0000"/>
                </a:solidFill>
                <a:latin typeface="+mj-lt"/>
              </a:rPr>
              <a:t>tên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nốt và bắt nhịp cho HS đọc câu </a:t>
            </a:r>
            <a:r>
              <a:rPr lang="en-US" sz="3600" i="1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4795" y="2069066"/>
            <a:ext cx="16001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i="1" dirty="0">
                <a:solidFill>
                  <a:srgbClr val="000066"/>
                </a:solidFill>
              </a:rPr>
              <a:t>câu </a:t>
            </a:r>
            <a:r>
              <a:rPr lang="en-US" sz="4400" b="1" i="1" dirty="0" smtClean="0">
                <a:solidFill>
                  <a:srgbClr val="000066"/>
                </a:solidFill>
              </a:rPr>
              <a:t>2</a:t>
            </a:r>
            <a:endParaRPr lang="en-US" sz="4400" b="1" dirty="0">
              <a:solidFill>
                <a:srgbClr val="000066"/>
              </a:solidFill>
            </a:endParaRPr>
          </a:p>
        </p:txBody>
      </p:sp>
      <p:pic>
        <p:nvPicPr>
          <p:cNvPr id="6146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145841" y="3286124"/>
            <a:ext cx="7726572" cy="213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63101" y="5119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648200" cy="6572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5531" y="568879"/>
            <a:ext cx="2387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i="1" dirty="0" smtClean="0">
                <a:solidFill>
                  <a:srgbClr val="000066"/>
                </a:solidFill>
              </a:rPr>
              <a:t>Câu</a:t>
            </a:r>
            <a:r>
              <a:rPr lang="en-US" sz="4400" b="1" i="1" dirty="0" smtClean="0">
                <a:solidFill>
                  <a:srgbClr val="000066"/>
                </a:solidFill>
              </a:rPr>
              <a:t> 1+</a:t>
            </a:r>
            <a:r>
              <a:rPr lang="vi-VN" sz="4400" b="1" i="1" dirty="0" smtClean="0">
                <a:solidFill>
                  <a:srgbClr val="000066"/>
                </a:solidFill>
              </a:rPr>
              <a:t> </a:t>
            </a:r>
            <a:r>
              <a:rPr lang="en-US" sz="4400" b="1" i="1" dirty="0" smtClean="0">
                <a:solidFill>
                  <a:srgbClr val="000066"/>
                </a:solidFill>
              </a:rPr>
              <a:t>2</a:t>
            </a:r>
            <a:endParaRPr lang="en-US" sz="4400" b="1" dirty="0">
              <a:solidFill>
                <a:srgbClr val="000066"/>
              </a:solidFill>
            </a:endParaRPr>
          </a:p>
        </p:txBody>
      </p:sp>
      <p:pic>
        <p:nvPicPr>
          <p:cNvPr id="6146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145841" y="3286124"/>
            <a:ext cx="7726572" cy="213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1" y="1495537"/>
            <a:ext cx="7708106" cy="20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 BAI DOC NHAC 1 LAN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7901" y="5119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648200" cy="6572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094" y="343972"/>
            <a:ext cx="55547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- </a:t>
            </a:r>
            <a:r>
              <a:rPr lang="vi-VN" sz="4000" i="1" dirty="0" smtClean="0">
                <a:solidFill>
                  <a:srgbClr val="FF0000"/>
                </a:solidFill>
              </a:rPr>
              <a:t>GV </a:t>
            </a:r>
            <a:r>
              <a:rPr lang="vi-VN" sz="4000" i="1" dirty="0">
                <a:solidFill>
                  <a:srgbClr val="FF0000"/>
                </a:solidFill>
              </a:rPr>
              <a:t>cho HS đọc tên </a:t>
            </a:r>
            <a:r>
              <a:rPr lang="vi-VN" sz="4000" i="1" dirty="0" smtClean="0">
                <a:solidFill>
                  <a:srgbClr val="FF0000"/>
                </a:solidFill>
              </a:rPr>
              <a:t>nốt</a:t>
            </a:r>
            <a:endParaRPr lang="en-US" sz="4000" i="1" dirty="0">
              <a:solidFill>
                <a:srgbClr val="FF0000"/>
              </a:solidFill>
            </a:endParaRPr>
          </a:p>
          <a:p>
            <a:r>
              <a:rPr lang="en-US" sz="4000" i="1" dirty="0" smtClean="0">
                <a:solidFill>
                  <a:srgbClr val="FF0000"/>
                </a:solidFill>
              </a:rPr>
              <a:t>- HS </a:t>
            </a:r>
            <a:r>
              <a:rPr lang="vi-VN" sz="4000" i="1" dirty="0" smtClean="0">
                <a:solidFill>
                  <a:srgbClr val="FF0000"/>
                </a:solidFill>
              </a:rPr>
              <a:t> </a:t>
            </a:r>
            <a:r>
              <a:rPr lang="vi-VN" sz="4000" i="1" dirty="0">
                <a:solidFill>
                  <a:srgbClr val="FF0000"/>
                </a:solidFill>
              </a:rPr>
              <a:t>ghép lời ca cả bài</a:t>
            </a:r>
            <a:r>
              <a:rPr lang="vi-VN" sz="4000" i="1" dirty="0" smtClean="0">
                <a:solidFill>
                  <a:srgbClr val="FF0000"/>
                </a:solidFill>
              </a:rPr>
              <a:t>.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0225"/>
            <a:ext cx="8729663" cy="4943474"/>
          </a:xfrm>
          <a:prstGeom prst="rect">
            <a:avLst/>
          </a:prstGeom>
        </p:spPr>
      </p:pic>
      <p:pic>
        <p:nvPicPr>
          <p:cNvPr id="10" name="CA BAI DOC NHAC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7035" y="568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2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0"/>
            <a:ext cx="4648200" cy="6572249"/>
          </a:xfrm>
          <a:prstGeom prst="rect">
            <a:avLst/>
          </a:prstGeom>
        </p:spPr>
      </p:pic>
      <p:pic>
        <p:nvPicPr>
          <p:cNvPr id="6146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1" y="3286124"/>
            <a:ext cx="7726572" cy="213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1" y="1495537"/>
            <a:ext cx="7708106" cy="201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7230" y="295208"/>
            <a:ext cx="8333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i="1" dirty="0">
                <a:solidFill>
                  <a:srgbClr val="FF0000"/>
                </a:solidFill>
              </a:rPr>
              <a:t>- GV cho HS luyện đọc theo: dãy – tổ – cá nhân.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9" name="CA BAI DOC NHAC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7035" y="568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7" y="0"/>
            <a:ext cx="3605213" cy="65722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50" y="0"/>
            <a:ext cx="8115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/>
              <a:t>-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GV làm mẫu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đó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HS đọc nhạc và ghép lời ca kết hợp vận động dậm chân và vỗ tay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Lớp-tổ-cá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nhân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0225"/>
            <a:ext cx="8729663" cy="4943474"/>
          </a:xfrm>
          <a:prstGeom prst="rect">
            <a:avLst/>
          </a:prstGeom>
        </p:spPr>
      </p:pic>
      <p:pic>
        <p:nvPicPr>
          <p:cNvPr id="11" name="CA BAI DOC NHAC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7035" y="568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7" y="0"/>
            <a:ext cx="3605213" cy="6572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037" y="405497"/>
            <a:ext cx="8501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GV cho HS đọc nhạc theo nhạc đệm 1, 2 </a:t>
            </a:r>
            <a:r>
              <a:rPr lang="vi-VN" sz="3200" dirty="0" smtClean="0">
                <a:solidFill>
                  <a:srgbClr val="FF0000"/>
                </a:solidFill>
              </a:rPr>
              <a:t>lần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HD </a:t>
            </a:r>
            <a:r>
              <a:rPr lang="en-US" sz="3200" dirty="0" err="1" smtClean="0">
                <a:solidFill>
                  <a:srgbClr val="FF0000"/>
                </a:solidFill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vi-VN" sz="3200" dirty="0" smtClean="0">
                <a:solidFill>
                  <a:srgbClr val="FF0000"/>
                </a:solidFill>
              </a:rPr>
              <a:t>kết </a:t>
            </a:r>
            <a:r>
              <a:rPr lang="vi-VN" sz="3200" dirty="0">
                <a:solidFill>
                  <a:srgbClr val="FF0000"/>
                </a:solidFill>
              </a:rPr>
              <a:t>hợp vỗ tay theo phách</a:t>
            </a:r>
            <a:r>
              <a:rPr lang="vi-VN" dirty="0"/>
              <a:t>.</a:t>
            </a:r>
            <a:endParaRPr lang="en-US" dirty="0"/>
          </a:p>
        </p:txBody>
      </p:sp>
      <p:pic>
        <p:nvPicPr>
          <p:cNvPr id="7" name="Ảnh 2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4" b="66335"/>
          <a:stretch>
            <a:fillRect/>
          </a:stretch>
        </p:blipFill>
        <p:spPr bwMode="auto">
          <a:xfrm>
            <a:off x="1" y="1843088"/>
            <a:ext cx="8943974" cy="16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̉nh 3"/>
          <p:cNvPicPr>
            <a:picLocks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3" b="22020"/>
          <a:stretch>
            <a:fillRect/>
          </a:stretch>
        </p:blipFill>
        <p:spPr bwMode="auto">
          <a:xfrm>
            <a:off x="-18466" y="4357687"/>
            <a:ext cx="8962441" cy="172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14838"/>
            <a:ext cx="981074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4" y="3514838"/>
            <a:ext cx="1071561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514838"/>
            <a:ext cx="1209674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6" y="3410063"/>
            <a:ext cx="1209674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4" y="5934073"/>
            <a:ext cx="981074" cy="9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934073"/>
            <a:ext cx="981074" cy="93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2" y="5934073"/>
            <a:ext cx="981074" cy="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h ah bo go co the 1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5991222"/>
            <a:ext cx="771524" cy="86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 BAI DOC NHAC 2 L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87035" y="568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5016" y="157161"/>
            <a:ext cx="6033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-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3200" b="1" i="1" dirty="0" smtClean="0">
                <a:solidFill>
                  <a:srgbClr val="FF0000"/>
                </a:solidFill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dục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262704">
            <a:off x="4066467" y="1996968"/>
            <a:ext cx="7326478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Chúc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quý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thầy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cô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mạnh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khẻo</a:t>
            </a:r>
            <a:r>
              <a:rPr lang="en-US" sz="3600" i="1" dirty="0" smtClean="0">
                <a:solidFill>
                  <a:srgbClr val="FF0000"/>
                </a:solidFill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</a:rPr>
              <a:t>các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bạn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sinh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chăm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ngoan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giỏi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4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109" y="568637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46228" y="6488668"/>
            <a:ext cx="705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Bản quyền TT-ÂN-Phi Trường 0987508433 cấm chia sẻ dưới mọi hình thức</a:t>
            </a:r>
            <a:endParaRPr kumimoji="0" lang="en-US" sz="18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34708"/>
            <a:ext cx="238965" cy="1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3288" y="742948"/>
            <a:ext cx="7229476" cy="312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1625" y="1157288"/>
            <a:ext cx="1457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Vận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động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theo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nhạc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25" y="1157288"/>
            <a:ext cx="4100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</a:rPr>
              <a:t>Em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đã</a:t>
            </a:r>
            <a:r>
              <a:rPr lang="en-US" sz="3600" i="1" dirty="0" smtClean="0">
                <a:solidFill>
                  <a:srgbClr val="FF0000"/>
                </a:solidFill>
              </a:rPr>
              <a:t>  </a:t>
            </a:r>
            <a:r>
              <a:rPr lang="en-US" sz="3600" i="1" dirty="0" err="1" smtClean="0">
                <a:solidFill>
                  <a:srgbClr val="FF0000"/>
                </a:solidFill>
              </a:rPr>
              <a:t>học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bài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hát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gì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nói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về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tình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cảm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gia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đình</a:t>
            </a:r>
            <a:r>
              <a:rPr lang="en-US" sz="3600" i="1" dirty="0" smtClean="0">
                <a:solidFill>
                  <a:srgbClr val="FF0000"/>
                </a:solidFill>
              </a:rPr>
              <a:t>?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8" y="800100"/>
            <a:ext cx="4571998" cy="31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12192000" cy="5915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89" y="328613"/>
            <a:ext cx="988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sz="3200" i="1" dirty="0" err="1" smtClean="0">
                <a:solidFill>
                  <a:srgbClr val="FF0000"/>
                </a:solidFill>
              </a:rPr>
              <a:t>Hát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lại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bài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hát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Cây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đinhg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để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khởi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động</a:t>
            </a:r>
            <a:r>
              <a:rPr lang="en-US" sz="3200" i="1" dirty="0" smtClean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giọng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</a:rPr>
              <a:t> KTBC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6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689" y="161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14988" y="25210"/>
            <a:ext cx="24241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solidFill>
                  <a:srgbClr val="6600FF"/>
                </a:solidFill>
              </a:rPr>
              <a:t>Tiết 27</a:t>
            </a:r>
            <a:endParaRPr lang="en-US" sz="4400" smtClean="0">
              <a:solidFill>
                <a:srgbClr val="6600FF"/>
              </a:solidFill>
            </a:endParaRPr>
          </a:p>
          <a:p>
            <a:r>
              <a:rPr lang="en-US" sz="4400" b="1" smtClean="0">
                <a:solidFill>
                  <a:srgbClr val="6600FF"/>
                </a:solidFill>
              </a:rPr>
              <a:t> </a:t>
            </a:r>
            <a:endParaRPr lang="en-US" sz="4400" dirty="0">
              <a:solidFill>
                <a:srgbClr val="66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9496" y="748485"/>
            <a:ext cx="22824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- </a:t>
            </a:r>
            <a:r>
              <a:rPr lang="en-US" sz="3200" b="1" dirty="0" err="1" smtClean="0">
                <a:solidFill>
                  <a:srgbClr val="6600FF"/>
                </a:solidFill>
              </a:rPr>
              <a:t>Ôn</a:t>
            </a:r>
            <a:r>
              <a:rPr lang="en-US" sz="3200" b="1" dirty="0" smtClean="0">
                <a:solidFill>
                  <a:srgbClr val="6600FF"/>
                </a:solidFill>
              </a:rPr>
              <a:t> </a:t>
            </a:r>
            <a:r>
              <a:rPr lang="en-US" sz="3200" b="1" dirty="0" err="1" smtClean="0">
                <a:solidFill>
                  <a:srgbClr val="6600FF"/>
                </a:solidFill>
              </a:rPr>
              <a:t>bài</a:t>
            </a:r>
            <a:r>
              <a:rPr lang="en-US" sz="3200" b="1" dirty="0" smtClean="0">
                <a:solidFill>
                  <a:srgbClr val="6600FF"/>
                </a:solidFill>
              </a:rPr>
              <a:t> </a:t>
            </a:r>
            <a:r>
              <a:rPr lang="en-US" sz="3200" b="1" dirty="0" err="1">
                <a:solidFill>
                  <a:srgbClr val="6600FF"/>
                </a:solidFill>
              </a:rPr>
              <a:t>hát</a:t>
            </a:r>
            <a:r>
              <a:rPr lang="en-US" sz="3200" b="1" dirty="0">
                <a:solidFill>
                  <a:srgbClr val="6600FF"/>
                </a:solidFill>
              </a:rPr>
              <a:t>:</a:t>
            </a:r>
            <a:endParaRPr lang="en-US" sz="3200" dirty="0">
              <a:solidFill>
                <a:srgbClr val="66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2780" y="810040"/>
            <a:ext cx="2245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</a:rPr>
              <a:t>CÂY GIA ĐÌNH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89496" y="1426902"/>
            <a:ext cx="66032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6600FF"/>
                </a:solidFill>
              </a:rPr>
              <a:t>- </a:t>
            </a:r>
            <a:r>
              <a:rPr lang="en-US" sz="2800" b="1" dirty="0" err="1" smtClean="0">
                <a:solidFill>
                  <a:srgbClr val="6600FF"/>
                </a:solidFill>
              </a:rPr>
              <a:t>Đọc</a:t>
            </a:r>
            <a:r>
              <a:rPr lang="en-US" sz="2800" b="1" dirty="0" smtClean="0">
                <a:solidFill>
                  <a:srgbClr val="6600FF"/>
                </a:solidFill>
              </a:rPr>
              <a:t> </a:t>
            </a:r>
            <a:r>
              <a:rPr lang="en-US" sz="2800" b="1" dirty="0" err="1" smtClean="0">
                <a:solidFill>
                  <a:srgbClr val="6600FF"/>
                </a:solidFill>
              </a:rPr>
              <a:t>nhạc</a:t>
            </a:r>
            <a:r>
              <a:rPr lang="en-US" sz="2800" b="1" dirty="0" smtClean="0">
                <a:solidFill>
                  <a:srgbClr val="6600FF"/>
                </a:solidFill>
              </a:rPr>
              <a:t>: </a:t>
            </a:r>
            <a:r>
              <a:rPr lang="vi-VN" sz="2000" b="1" dirty="0">
                <a:solidFill>
                  <a:srgbClr val="6600FF"/>
                </a:solidFill>
              </a:rPr>
              <a:t>HÁT CÙNG ĐÔ – RÊ – MI – PHA – SON</a:t>
            </a:r>
            <a:endParaRPr lang="en-US" sz="2000" dirty="0">
              <a:solidFill>
                <a:srgbClr val="6600FF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4" y="-281228"/>
            <a:ext cx="2509837" cy="1614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7" y="2257425"/>
            <a:ext cx="8259149" cy="4413250"/>
          </a:xfrm>
          <a:prstGeom prst="rect">
            <a:avLst/>
          </a:prstGeom>
        </p:spPr>
      </p:pic>
      <p:pic>
        <p:nvPicPr>
          <p:cNvPr id="1026" name="Picture 2" descr="C:\Users\Administrator\Desktop\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6" y="3732640"/>
            <a:ext cx="1657350" cy="31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969" y="3732641"/>
            <a:ext cx="1719262" cy="31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istrator\Desktop\ằ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4457702" cy="1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2110" y="1119872"/>
            <a:ext cx="51387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/>
              <a:t>HS </a:t>
            </a:r>
            <a:r>
              <a:rPr lang="en-US" sz="3200" i="1" dirty="0" err="1" smtClean="0"/>
              <a:t>nghe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mẫu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lại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và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hát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nhẩm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lại</a:t>
            </a:r>
            <a:r>
              <a:rPr lang="en-US" sz="3200" i="1" dirty="0" smtClean="0"/>
              <a:t> 1 </a:t>
            </a:r>
            <a:r>
              <a:rPr lang="en-US" sz="3200" i="1" dirty="0" err="1" smtClean="0"/>
              <a:t>lần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sau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đó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ôn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Bài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hát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với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các</a:t>
            </a:r>
            <a:r>
              <a:rPr lang="en-US" sz="3200" i="1" dirty="0" smtClean="0"/>
              <a:t> </a:t>
            </a:r>
            <a:r>
              <a:rPr lang="vi-VN" sz="3200" i="1" dirty="0" smtClean="0"/>
              <a:t> </a:t>
            </a:r>
            <a:r>
              <a:rPr lang="vi-VN" sz="3200" i="1" dirty="0"/>
              <a:t>hình </a:t>
            </a:r>
            <a:r>
              <a:rPr lang="vi-VN" sz="3200" i="1" dirty="0" smtClean="0"/>
              <a:t>thức</a:t>
            </a:r>
            <a:r>
              <a:rPr lang="en-US" sz="3200" i="1" dirty="0" smtClean="0"/>
              <a:t>: </a:t>
            </a:r>
            <a:r>
              <a:rPr lang="vi-VN" sz="3200" i="1" dirty="0" smtClean="0"/>
              <a:t>đơn </a:t>
            </a:r>
            <a:r>
              <a:rPr lang="vi-VN" sz="3200" i="1" dirty="0"/>
              <a:t>ca/ song ca/ tốp </a:t>
            </a:r>
            <a:r>
              <a:rPr lang="vi-VN" sz="3200" i="1" dirty="0" smtClean="0"/>
              <a:t>ca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chú</a:t>
            </a:r>
            <a:r>
              <a:rPr lang="en-US" sz="3200" i="1" dirty="0" smtClean="0"/>
              <a:t> ý </a:t>
            </a:r>
            <a:r>
              <a:rPr lang="en-US" sz="3200" i="1" dirty="0" err="1" smtClean="0"/>
              <a:t>sửa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sai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cho</a:t>
            </a:r>
            <a:r>
              <a:rPr lang="en-US" sz="3200" i="1" dirty="0" smtClean="0"/>
              <a:t> HS</a:t>
            </a:r>
            <a:endParaRPr lang="en-US" sz="3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63" y="769293"/>
            <a:ext cx="4000500" cy="2530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7567" y="0"/>
            <a:ext cx="678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66"/>
                </a:solidFill>
              </a:rPr>
              <a:t>1. HĐ ÔN TẬP BÀI HÁT</a:t>
            </a:r>
            <a:endParaRPr lang="en-US" sz="3600" b="1" dirty="0">
              <a:solidFill>
                <a:srgbClr val="000066"/>
              </a:solidFill>
            </a:endParaRPr>
          </a:p>
        </p:txBody>
      </p:sp>
      <p:pic>
        <p:nvPicPr>
          <p:cNvPr id="8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6289" y="5345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8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6085" y="882848"/>
            <a:ext cx="1067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0066"/>
                </a:solidFill>
              </a:rPr>
              <a:t>Ôn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lai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gõ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đệm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theo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phách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với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các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hình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thức</a:t>
            </a:r>
            <a:r>
              <a:rPr lang="en-US" sz="3200" i="1" dirty="0" smtClean="0">
                <a:solidFill>
                  <a:srgbClr val="000066"/>
                </a:solidFill>
              </a:rPr>
              <a:t>: </a:t>
            </a:r>
            <a:r>
              <a:rPr lang="en-US" sz="3200" i="1" dirty="0" err="1" smtClean="0">
                <a:solidFill>
                  <a:srgbClr val="000066"/>
                </a:solidFill>
              </a:rPr>
              <a:t>Lớp</a:t>
            </a:r>
            <a:r>
              <a:rPr lang="en-US" sz="3200" i="1" dirty="0" smtClean="0">
                <a:solidFill>
                  <a:srgbClr val="000066"/>
                </a:solidFill>
              </a:rPr>
              <a:t>, </a:t>
            </a:r>
            <a:r>
              <a:rPr lang="en-US" sz="3200" i="1" dirty="0" err="1" smtClean="0">
                <a:solidFill>
                  <a:srgbClr val="000066"/>
                </a:solidFill>
              </a:rPr>
              <a:t>tổ</a:t>
            </a:r>
            <a:r>
              <a:rPr lang="en-US" sz="3200" i="1" dirty="0" smtClean="0">
                <a:solidFill>
                  <a:srgbClr val="000066"/>
                </a:solidFill>
              </a:rPr>
              <a:t>, </a:t>
            </a:r>
            <a:r>
              <a:rPr lang="en-US" sz="3200" i="1" dirty="0" err="1" smtClean="0">
                <a:solidFill>
                  <a:srgbClr val="000066"/>
                </a:solidFill>
              </a:rPr>
              <a:t>cá</a:t>
            </a:r>
            <a:r>
              <a:rPr lang="en-US" sz="3200" i="1" dirty="0" smtClean="0">
                <a:solidFill>
                  <a:srgbClr val="000066"/>
                </a:solidFill>
              </a:rPr>
              <a:t> </a:t>
            </a:r>
            <a:r>
              <a:rPr lang="en-US" sz="3200" i="1" dirty="0" err="1" smtClean="0">
                <a:solidFill>
                  <a:srgbClr val="000066"/>
                </a:solidFill>
              </a:rPr>
              <a:t>nhân</a:t>
            </a:r>
            <a:r>
              <a:rPr lang="en-US" sz="3200" i="1" dirty="0" smtClean="0">
                <a:solidFill>
                  <a:srgbClr val="000066"/>
                </a:solidFill>
              </a:rPr>
              <a:t>…</a:t>
            </a:r>
            <a:endParaRPr lang="en-US" sz="3200" i="1" dirty="0">
              <a:solidFill>
                <a:srgbClr val="000066"/>
              </a:solidFill>
            </a:endParaRPr>
          </a:p>
        </p:txBody>
      </p:sp>
      <p:pic>
        <p:nvPicPr>
          <p:cNvPr id="41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628" y="5559503"/>
            <a:ext cx="609600" cy="609600"/>
          </a:xfrm>
          <a:prstGeom prst="rect">
            <a:avLst/>
          </a:prstGeom>
        </p:spPr>
      </p:pic>
      <p:pic>
        <p:nvPicPr>
          <p:cNvPr id="42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6951" y="1587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2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3964" y="211098"/>
            <a:ext cx="5888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HD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</a:rPr>
              <a:t>họa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5301" y="775185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6600FF"/>
                </a:solidFill>
              </a:rPr>
              <a:t>CÂU HÁT</a:t>
            </a:r>
            <a:endParaRPr lang="en-US" sz="3600" b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1332" y="771997"/>
            <a:ext cx="243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6600FF"/>
                </a:solidFill>
              </a:rPr>
              <a:t>Động</a:t>
            </a:r>
            <a:r>
              <a:rPr lang="en-US" sz="3600" b="1" dirty="0" smtClean="0">
                <a:solidFill>
                  <a:srgbClr val="6600FF"/>
                </a:solidFill>
              </a:rPr>
              <a:t> </a:t>
            </a:r>
            <a:r>
              <a:rPr lang="en-US" sz="3600" b="1" dirty="0" err="1" smtClean="0">
                <a:solidFill>
                  <a:srgbClr val="6600FF"/>
                </a:solidFill>
              </a:rPr>
              <a:t>tác</a:t>
            </a:r>
            <a:endParaRPr lang="en-US" sz="3600" b="1" dirty="0">
              <a:solidFill>
                <a:srgbClr val="66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352" y="1240244"/>
            <a:ext cx="52863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                     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con:                                                               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02483" y="1647316"/>
            <a:ext cx="55693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bàn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chụm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lại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bông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hoa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err="1" smtClean="0">
                <a:solidFill>
                  <a:srgbClr val="FF0000"/>
                </a:solidFill>
              </a:rPr>
              <a:t>Khum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tròn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bàn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giống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như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quả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  <a:r>
              <a:rPr lang="en-US" sz="2000" dirty="0" smtClean="0">
                <a:solidFill>
                  <a:srgbClr val="FF0000"/>
                </a:solidFill>
              </a:rPr>
              <a:t>                          </a:t>
            </a: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đưa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chụm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tròn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cao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lên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đầu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như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tán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cây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đưa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xuống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dưới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cánh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đặt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chéo</a:t>
            </a:r>
            <a:r>
              <a:rPr lang="en-US" sz="2000" i="1" dirty="0" smtClean="0">
                <a:solidFill>
                  <a:srgbClr val="FF0000"/>
                </a:solidFill>
              </a:rPr>
              <a:t> sang </a:t>
            </a:r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bên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hông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úp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bàn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xuống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duỗi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cong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ngón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lên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sz="2000" i="1" dirty="0" err="1" smtClean="0">
                <a:solidFill>
                  <a:srgbClr val="FF0000"/>
                </a:solidFill>
              </a:rPr>
              <a:t>Hai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bàn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tay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ngữa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lên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đưa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dẫn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lên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cao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như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đang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nâng</a:t>
            </a:r>
            <a:r>
              <a:rPr lang="en-US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</a:rPr>
              <a:t>đỡ</a:t>
            </a:r>
            <a:r>
              <a:rPr lang="en-US" sz="2000" i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Notched Right Arrow 12"/>
          <p:cNvSpPr/>
          <p:nvPr/>
        </p:nvSpPr>
        <p:spPr>
          <a:xfrm>
            <a:off x="5245910" y="3446412"/>
            <a:ext cx="874264" cy="68414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otched Right Arrow 15"/>
          <p:cNvSpPr/>
          <p:nvPr/>
        </p:nvSpPr>
        <p:spPr>
          <a:xfrm>
            <a:off x="5286375" y="4250266"/>
            <a:ext cx="874264" cy="68414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Notched Right Arrow 16"/>
          <p:cNvSpPr/>
          <p:nvPr/>
        </p:nvSpPr>
        <p:spPr>
          <a:xfrm>
            <a:off x="5180253" y="2479625"/>
            <a:ext cx="874264" cy="68414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>
            <a:off x="5173782" y="1645424"/>
            <a:ext cx="874264" cy="68414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Notched Right Arrow 18"/>
          <p:cNvSpPr/>
          <p:nvPr/>
        </p:nvSpPr>
        <p:spPr>
          <a:xfrm>
            <a:off x="5386388" y="5249963"/>
            <a:ext cx="839907" cy="684147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88" y="330618"/>
            <a:ext cx="1412730" cy="1048507"/>
          </a:xfrm>
          <a:prstGeom prst="rect">
            <a:avLst/>
          </a:prstGeom>
        </p:spPr>
      </p:pic>
      <p:pic>
        <p:nvPicPr>
          <p:cNvPr id="21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6788" y="594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4830</TotalTime>
  <Words>647</Words>
  <Application>Microsoft Office PowerPoint</Application>
  <PresentationFormat>Widescreen</PresentationFormat>
  <Paragraphs>76</Paragraphs>
  <Slides>27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 Light</vt:lpstr>
      <vt:lpstr>Calibri</vt:lpstr>
      <vt:lpstr>Times New Roman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707</cp:revision>
  <dcterms:created xsi:type="dcterms:W3CDTF">2020-08-30T12:35:12Z</dcterms:created>
  <dcterms:modified xsi:type="dcterms:W3CDTF">2024-02-20T07:40:19Z</dcterms:modified>
</cp:coreProperties>
</file>